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Merriweather" panose="00000500000000000000" pitchFamily="2" charset="0"/>
      <p:regular r:id="rId18"/>
      <p:bold r:id="rId19"/>
      <p:italic r:id="rId20"/>
      <p:boldItalic r:id="rId21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4" d="100"/>
          <a:sy n="134" d="100"/>
        </p:scale>
        <p:origin x="27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570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youtube.com/watch?v=8oJS1BMKE64" TargetMode="Externa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334660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Insert Sort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088011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cs-CZ" sz="2000" i="1" dirty="0">
                <a:solidFill>
                  <a:schemeClr val="bg1"/>
                </a:solidFill>
              </a:rPr>
              <a:t>- Tomáš Sedlák</a:t>
            </a:r>
            <a:endParaRPr lang="en-US" sz="2000" i="1" dirty="0">
              <a:solidFill>
                <a:schemeClr val="bg1"/>
              </a:solidFill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C4BE597-40A4-5A39-21AE-874A7A798A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9928" y="7368189"/>
            <a:ext cx="2372056" cy="800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032" y="532805"/>
            <a:ext cx="4833580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Závěr a shrnutí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3032" y="1523524"/>
            <a:ext cx="779073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5000" dirty="0"/>
          </a:p>
        </p:txBody>
      </p:sp>
      <p:sp>
        <p:nvSpPr>
          <p:cNvPr id="5" name="Text 2"/>
          <p:cNvSpPr/>
          <p:nvPr/>
        </p:nvSpPr>
        <p:spPr>
          <a:xfrm>
            <a:off x="8850035" y="2402919"/>
            <a:ext cx="241673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Jednoduchost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163032" y="2820948"/>
            <a:ext cx="7790736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Insert Sort je snadno pochopitelný.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63032" y="3806785"/>
            <a:ext cx="779073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5000" dirty="0"/>
          </a:p>
        </p:txBody>
      </p:sp>
      <p:sp>
        <p:nvSpPr>
          <p:cNvPr id="8" name="Text 5"/>
          <p:cNvSpPr/>
          <p:nvPr/>
        </p:nvSpPr>
        <p:spPr>
          <a:xfrm>
            <a:off x="8850035" y="4686181"/>
            <a:ext cx="241673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Stabilita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163032" y="5104209"/>
            <a:ext cx="7790736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Udržuje pořadí stejných hodnot.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163032" y="6090047"/>
            <a:ext cx="779073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5000" dirty="0"/>
          </a:p>
        </p:txBody>
      </p:sp>
      <p:sp>
        <p:nvSpPr>
          <p:cNvPr id="11" name="Text 8"/>
          <p:cNvSpPr/>
          <p:nvPr/>
        </p:nvSpPr>
        <p:spPr>
          <a:xfrm>
            <a:off x="8850035" y="6969443"/>
            <a:ext cx="241673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Efektivita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163032" y="7387471"/>
            <a:ext cx="7790736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Dobrým řešením pro malé sady dat.</a:t>
            </a:r>
            <a:endParaRPr lang="en-US" sz="1500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7D9A0750-ED20-E184-8E87-DF4230E3B1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0818" y="7743757"/>
            <a:ext cx="2019582" cy="485843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581EF44D-0652-5F83-2E31-F73AD7685C95}"/>
              </a:ext>
            </a:extLst>
          </p:cNvPr>
          <p:cNvSpPr txBox="1"/>
          <p:nvPr/>
        </p:nvSpPr>
        <p:spPr>
          <a:xfrm>
            <a:off x="9736931" y="7881699"/>
            <a:ext cx="4985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https://www.youtube.com/watch?v=8oJS1BMKE64</a:t>
            </a:r>
            <a:endParaRPr lang="cs-CZ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85842" y="1884976"/>
            <a:ext cx="0" cy="44522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ázek 2">
            <a:extLst>
              <a:ext uri="{FF2B5EF4-FFF2-40B4-BE49-F238E27FC236}">
                <a16:creationId xmlns:a16="http://schemas.microsoft.com/office/drawing/2014/main" id="{22EA9F85-DD92-6DC5-A1D4-27FB0C49F9C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449" y="7610389"/>
            <a:ext cx="2333951" cy="619211"/>
          </a:xfrm>
          <a:prstGeom prst="rect">
            <a:avLst/>
          </a:prstGeom>
        </p:spPr>
      </p:pic>
      <p:pic>
        <p:nvPicPr>
          <p:cNvPr id="1026" name="Picture 2" descr="a cartoon dragon wearing a necklace with a red star on it">
            <a:extLst>
              <a:ext uri="{FF2B5EF4-FFF2-40B4-BE49-F238E27FC236}">
                <a16:creationId xmlns:a16="http://schemas.microsoft.com/office/drawing/2014/main" id="{DA62EE11-69F1-2F0B-E777-245B424C3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989" y="1792577"/>
            <a:ext cx="2356273" cy="174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1B59294-1970-A839-B102-3A9565A4E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89" y="4207857"/>
            <a:ext cx="2356272" cy="235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C3303A7F-A9E6-EA6D-AC05-41D40BD68B6F}"/>
              </a:ext>
            </a:extLst>
          </p:cNvPr>
          <p:cNvSpPr txBox="1"/>
          <p:nvPr/>
        </p:nvSpPr>
        <p:spPr>
          <a:xfrm>
            <a:off x="5934371" y="3853914"/>
            <a:ext cx="6818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</a:rPr>
              <a:t>Děkuji za všechny peníze 😍😍</a:t>
            </a:r>
          </a:p>
        </p:txBody>
      </p:sp>
    </p:spTree>
    <p:extLst>
      <p:ext uri="{BB962C8B-B14F-4D97-AF65-F5344CB8AC3E}">
        <p14:creationId xmlns:p14="http://schemas.microsoft.com/office/powerpoint/2010/main" val="956452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06441"/>
            <a:ext cx="906720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Úvod do algoritmu Insert Sort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3947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Pojem Insert Sort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027051"/>
            <a:ext cx="615029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Insert Sort je jednoduchý algoritmus řazení, který funguje tak, že postupně vkládá prvky do seřazené části pole. Prvky jsou vkládány do správné pozice tak, aby seřazená část pole zůstala seřazená.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3947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Základní princip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027051"/>
            <a:ext cx="615029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Algoritmus začíná s prvním prvkem pole, který je automaticky seřazen. Poté bere další prvek a vkládá ho do seřazené části pole tak, aby seřazená část zůstala seřazená. Tento proces se opakuje pro každý zbývající prvek v poli.</a:t>
            </a:r>
            <a:endParaRPr lang="en-US" sz="1900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FCD9EF35-E092-C67E-3CB3-3F9768816E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8818" y="7486546"/>
            <a:ext cx="2381582" cy="743054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FA7EEC44-D62C-5B01-0733-CCA7D83F21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21013"/>
            <a:ext cx="14630400" cy="908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184077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Princip fungování Insert Sort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705124" y="3096816"/>
            <a:ext cx="30480" cy="3948589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5" name="Shape 2"/>
          <p:cNvSpPr/>
          <p:nvPr/>
        </p:nvSpPr>
        <p:spPr>
          <a:xfrm>
            <a:off x="6967537" y="3636883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6" name="Shape 3"/>
          <p:cNvSpPr/>
          <p:nvPr/>
        </p:nvSpPr>
        <p:spPr>
          <a:xfrm>
            <a:off x="6442710" y="337446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7" name="Text 4"/>
          <p:cNvSpPr/>
          <p:nvPr/>
        </p:nvSpPr>
        <p:spPr>
          <a:xfrm>
            <a:off x="6638925" y="3466981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8077914" y="3343632"/>
            <a:ext cx="568868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Algoritmus prochází polem od druhého prvku.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967537" y="4772144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10" name="Shape 7"/>
          <p:cNvSpPr/>
          <p:nvPr/>
        </p:nvSpPr>
        <p:spPr>
          <a:xfrm>
            <a:off x="6442710" y="4509730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11" name="Text 8"/>
          <p:cNvSpPr/>
          <p:nvPr/>
        </p:nvSpPr>
        <p:spPr>
          <a:xfrm>
            <a:off x="6609636" y="4602242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2" name="Text 9"/>
          <p:cNvSpPr/>
          <p:nvPr/>
        </p:nvSpPr>
        <p:spPr>
          <a:xfrm>
            <a:off x="8077914" y="4478893"/>
            <a:ext cx="568868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Porovnává aktuální prvek s předchozími, dokud nenajde správnou pozici.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967537" y="630221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14" name="Shape 11"/>
          <p:cNvSpPr/>
          <p:nvPr/>
        </p:nvSpPr>
        <p:spPr>
          <a:xfrm>
            <a:off x="6442710" y="603980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15" name="Text 12"/>
          <p:cNvSpPr/>
          <p:nvPr/>
        </p:nvSpPr>
        <p:spPr>
          <a:xfrm>
            <a:off x="6616660" y="6132314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6" name="Text 13"/>
          <p:cNvSpPr/>
          <p:nvPr/>
        </p:nvSpPr>
        <p:spPr>
          <a:xfrm>
            <a:off x="8077914" y="6008965"/>
            <a:ext cx="568868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Vkládá prvek na nalezenou pozici a posouvá ostatní prvky doprava.</a:t>
            </a:r>
            <a:endParaRPr lang="en-US" sz="1900" dirty="0"/>
          </a:p>
        </p:txBody>
      </p:sp>
      <p:pic>
        <p:nvPicPr>
          <p:cNvPr id="24" name="Obrázek 23">
            <a:extLst>
              <a:ext uri="{FF2B5EF4-FFF2-40B4-BE49-F238E27FC236}">
                <a16:creationId xmlns:a16="http://schemas.microsoft.com/office/drawing/2014/main" id="{4566B9FC-0D63-9829-3C8C-F05BAF2C91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081" y="7619915"/>
            <a:ext cx="2286319" cy="609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87661"/>
            <a:ext cx="831389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Časová složitost Insert Sort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02" y="2552581"/>
            <a:ext cx="2128957" cy="14219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1336" y="3193018"/>
            <a:ext cx="135850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675" y="2799398"/>
            <a:ext cx="317623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Nejlepší případ: O(n)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400675" y="3332917"/>
            <a:ext cx="317623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Když je pole již seřazené.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533" y="3990142"/>
            <a:ext cx="8489394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cs-CZ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483" y="4036219"/>
            <a:ext cx="4257913" cy="14219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7047" y="4500443"/>
            <a:ext cx="184547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283035"/>
            <a:ext cx="386512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Průměrný případ: O(n^2)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6465213" y="4816554"/>
            <a:ext cx="386512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Když je pole náhodně seřazené.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473779"/>
            <a:ext cx="7424857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cs-CZ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45" y="5519857"/>
            <a:ext cx="6386870" cy="142196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003000" y="5984081"/>
            <a:ext cx="172760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766673"/>
            <a:ext cx="363414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Nejhorší případ: O(n^2)</a:t>
            </a:r>
            <a:endParaRPr lang="en-US" sz="2400" dirty="0"/>
          </a:p>
        </p:txBody>
      </p:sp>
      <p:sp>
        <p:nvSpPr>
          <p:cNvPr id="16" name="Text 11"/>
          <p:cNvSpPr/>
          <p:nvPr/>
        </p:nvSpPr>
        <p:spPr>
          <a:xfrm>
            <a:off x="7529632" y="6300192"/>
            <a:ext cx="488418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Když je pole seřazené v opačném pořadí.</a:t>
            </a:r>
            <a:endParaRPr lang="en-US" sz="1900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1B8C2556-B53B-CC2D-FF8E-520429F51C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186" y="7696126"/>
            <a:ext cx="2248214" cy="533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01297"/>
            <a:ext cx="953178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Prostorová složitost Insert Sort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3066217"/>
            <a:ext cx="3225641" cy="1421963"/>
          </a:xfrm>
          <a:prstGeom prst="roundRect">
            <a:avLst>
              <a:gd name="adj" fmla="val 729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4" name="Text 2"/>
          <p:cNvSpPr/>
          <p:nvPr/>
        </p:nvSpPr>
        <p:spPr>
          <a:xfrm>
            <a:off x="1125855" y="3530441"/>
            <a:ext cx="135850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4336256" y="331303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O(1)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336256" y="3846552"/>
            <a:ext cx="819590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Insert Sort je algoritmus řazení s konstantní prostorovou složitostí.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4212788" y="4472940"/>
            <a:ext cx="9430464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8" name="Shape 6"/>
          <p:cNvSpPr/>
          <p:nvPr/>
        </p:nvSpPr>
        <p:spPr>
          <a:xfrm>
            <a:off x="863798" y="4611529"/>
            <a:ext cx="6451402" cy="1816775"/>
          </a:xfrm>
          <a:prstGeom prst="roundRect">
            <a:avLst>
              <a:gd name="adj" fmla="val 57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9" name="Text 7"/>
          <p:cNvSpPr/>
          <p:nvPr/>
        </p:nvSpPr>
        <p:spPr>
          <a:xfrm>
            <a:off x="1125855" y="5273159"/>
            <a:ext cx="184547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562017" y="485834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In-place řazení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562017" y="5391864"/>
            <a:ext cx="595776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 znamená, že algoritmus řadí data přímo v daném poli, bez nutnosti alokování další paměti.</a:t>
            </a:r>
            <a:endParaRPr lang="en-US" sz="1900" dirty="0"/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0CD1FF33-71A3-F98A-3118-EDD65ADD26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713" y="7734231"/>
            <a:ext cx="2238687" cy="495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981194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Výhody Insert Sort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2122646"/>
            <a:ext cx="3584853" cy="3031688"/>
          </a:xfrm>
          <a:prstGeom prst="roundRect">
            <a:avLst>
              <a:gd name="adj" fmla="val 342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5" name="Text 2"/>
          <p:cNvSpPr/>
          <p:nvPr/>
        </p:nvSpPr>
        <p:spPr>
          <a:xfrm>
            <a:off x="1125855" y="2384703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Jednoduchost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2918222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Insert Sort je velmi snadno pochopitelný a implementovatelný.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122646"/>
            <a:ext cx="3584853" cy="3031688"/>
          </a:xfrm>
          <a:prstGeom prst="roundRect">
            <a:avLst>
              <a:gd name="adj" fmla="val 342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8" name="Text 5"/>
          <p:cNvSpPr/>
          <p:nvPr/>
        </p:nvSpPr>
        <p:spPr>
          <a:xfrm>
            <a:off x="4957524" y="2384703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Stabilita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57524" y="2918222"/>
            <a:ext cx="306074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Udržuje pořadí stejných hodnot v seřazeném poli, což může být důležité v některých aplikacích.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401151"/>
            <a:ext cx="741640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11" name="Text 8"/>
          <p:cNvSpPr/>
          <p:nvPr/>
        </p:nvSpPr>
        <p:spPr>
          <a:xfrm>
            <a:off x="1125855" y="5663208"/>
            <a:ext cx="346138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Malé paměťové nároky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25855" y="6196727"/>
            <a:ext cx="689229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Insert Sort řadí data in-place, takže vyžaduje minimální paměť.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837486"/>
            <a:ext cx="6456759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Nevýhody Insert Sort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2256592"/>
            <a:ext cx="431840" cy="431840"/>
          </a:xfrm>
          <a:prstGeom prst="roundRect">
            <a:avLst>
              <a:gd name="adj" fmla="val 240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5" name="Text 2"/>
          <p:cNvSpPr/>
          <p:nvPr/>
        </p:nvSpPr>
        <p:spPr>
          <a:xfrm>
            <a:off x="7028855" y="2256592"/>
            <a:ext cx="290619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Nízká efektivita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028855" y="2790111"/>
            <a:ext cx="290619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 větší pole má Insert Sort pomalý čas běhu.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2256592"/>
            <a:ext cx="431840" cy="431840"/>
          </a:xfrm>
          <a:prstGeom prst="roundRect">
            <a:avLst>
              <a:gd name="adj" fmla="val 240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8" name="Text 5"/>
          <p:cNvSpPr/>
          <p:nvPr/>
        </p:nvSpPr>
        <p:spPr>
          <a:xfrm>
            <a:off x="10860524" y="2256592"/>
            <a:ext cx="290619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Není optimální pro rozsáhlá data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860524" y="3175635"/>
            <a:ext cx="2906197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Insert Sort není vhodný pro řazení velkých polí dat, protože jeho časová složitost je O(n^2).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5674162"/>
            <a:ext cx="431840" cy="431840"/>
          </a:xfrm>
          <a:prstGeom prst="roundRect">
            <a:avLst>
              <a:gd name="adj" fmla="val 240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11" name="Text 8"/>
          <p:cNvSpPr/>
          <p:nvPr/>
        </p:nvSpPr>
        <p:spPr>
          <a:xfrm>
            <a:off x="7028855" y="5674162"/>
            <a:ext cx="550080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Není vhodný pro neuspořádaná data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028855" y="6207681"/>
            <a:ext cx="673774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Když jsou data v poli neuspořádaná, Insert Sort má tendenci být pomalejší než jiné algoritmy, jako je Merge Sort.</a:t>
            </a:r>
            <a:endParaRPr lang="en-US" sz="1900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C07492D9-0148-DEF3-326D-99F77004AE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292" y="7715178"/>
            <a:ext cx="2210108" cy="514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301" y="573405"/>
            <a:ext cx="5206722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Využití Insert Sort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01" y="1536502"/>
            <a:ext cx="520660" cy="5206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5301" y="2265402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Řazení malých polí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15301" y="2715697"/>
            <a:ext cx="768619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Insert Sort je ideální pro malé poli, kde je rychlost řazení méně důležitá.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301" y="3673554"/>
            <a:ext cx="520660" cy="5206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15301" y="4402455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Online řazení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215301" y="4852749"/>
            <a:ext cx="768619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Insert Sort lze použít k řazení dat, která jsou dodávána postupně.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301" y="5810607"/>
            <a:ext cx="520660" cy="5206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15301" y="6539508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Výukový algoritmus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15301" y="6989802"/>
            <a:ext cx="7686199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Insert Sort je skvělým algoritmem pro začátečníky, protože je velmi snadno pochopitelný a implementovatelný.</a:t>
            </a:r>
            <a:endParaRPr lang="en-US" sz="1600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5ED4E15C-BD2D-4A5E-8E8F-786B9D1F6A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4608" y="7705652"/>
            <a:ext cx="2095792" cy="523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6978" y="636865"/>
            <a:ext cx="7522845" cy="1447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Implementace Insert Sort v praxi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296978" y="2431494"/>
            <a:ext cx="7522845" cy="5163979"/>
          </a:xfrm>
          <a:prstGeom prst="roundRect">
            <a:avLst>
              <a:gd name="adj" fmla="val 1884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5" name="Shape 2"/>
          <p:cNvSpPr/>
          <p:nvPr/>
        </p:nvSpPr>
        <p:spPr>
          <a:xfrm>
            <a:off x="6285428" y="2431494"/>
            <a:ext cx="7545943" cy="5163979"/>
          </a:xfrm>
          <a:prstGeom prst="roundRect">
            <a:avLst>
              <a:gd name="adj" fmla="val 673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6" name="Text 3"/>
          <p:cNvSpPr/>
          <p:nvPr/>
        </p:nvSpPr>
        <p:spPr>
          <a:xfrm>
            <a:off x="6517005" y="2605088"/>
            <a:ext cx="7082790" cy="4816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insertSort(arr) {
  for (let i = 1; i &lt; arr.length; i++) {
    let key = arr[i];
    let j = i - 1;
    while (j &gt;= 0 &amp;&amp; arr[j] &gt; key) {
      arr[j + 1] = arr[j];
      j = j - 1;
    }
    arr[j + 1] = key;
  }
  return arr;
}
</a:t>
            </a:r>
            <a:endParaRPr lang="en-US" sz="1800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A1920071-C082-C147-001C-FEA13A762F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3187" y="7638968"/>
            <a:ext cx="2067213" cy="590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550</Words>
  <Application>Microsoft Office PowerPoint</Application>
  <PresentationFormat>Vlastní</PresentationFormat>
  <Paragraphs>76</Paragraphs>
  <Slides>11</Slides>
  <Notes>10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2" baseType="lpstr"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Honim Brko</cp:lastModifiedBy>
  <cp:revision>4</cp:revision>
  <dcterms:created xsi:type="dcterms:W3CDTF">2024-12-01T11:32:14Z</dcterms:created>
  <dcterms:modified xsi:type="dcterms:W3CDTF">2024-12-01T18:57:18Z</dcterms:modified>
</cp:coreProperties>
</file>